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n1v-fs02\Data\USERS\De%20Jong,%20Grant\Stuff%20I'm%20working%20on\Publications%20and%20Presentations\2005%20Sunbeam%20Hot%20Springs%20-%20J%20Freshwater%20Ecol\Data\Data%20for%20NABS04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dejong.GEI.000\Desktop\Hydrothermal%20Alteration%20-%20PhD%20Diss\Sediment%20data\Sediment%20grading%2022Sept07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854841061533988"/>
          <c:y val="3.5234899328859093E-2"/>
          <c:w val="0.77684419655876391"/>
          <c:h val="0.777579560367453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'Density Data'!$C$1:$C$5</c:f>
                <c:numCache>
                  <c:formatCode>General</c:formatCode>
                  <c:ptCount val="5"/>
                  <c:pt idx="0">
                    <c:v>29</c:v>
                  </c:pt>
                  <c:pt idx="1">
                    <c:v>62</c:v>
                  </c:pt>
                  <c:pt idx="2">
                    <c:v>29</c:v>
                  </c:pt>
                  <c:pt idx="3">
                    <c:v>84</c:v>
                  </c:pt>
                  <c:pt idx="4">
                    <c:v>61</c:v>
                  </c:pt>
                </c:numCache>
              </c:numRef>
            </c:plus>
            <c:minus>
              <c:numRef>
                <c:f>'Density Data'!$C$1:$C$5</c:f>
                <c:numCache>
                  <c:formatCode>General</c:formatCode>
                  <c:ptCount val="5"/>
                  <c:pt idx="0">
                    <c:v>29</c:v>
                  </c:pt>
                  <c:pt idx="1">
                    <c:v>62</c:v>
                  </c:pt>
                  <c:pt idx="2">
                    <c:v>29</c:v>
                  </c:pt>
                  <c:pt idx="3">
                    <c:v>84</c:v>
                  </c:pt>
                  <c:pt idx="4">
                    <c:v>61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'Density Data'!$A$1:$A$5</c:f>
              <c:strCache>
                <c:ptCount val="5"/>
                <c:pt idx="0">
                  <c:v>Oct '00</c:v>
                </c:pt>
                <c:pt idx="1">
                  <c:v>Apr '01</c:v>
                </c:pt>
                <c:pt idx="2">
                  <c:v>Aug '01</c:v>
                </c:pt>
                <c:pt idx="3">
                  <c:v>Oct '01</c:v>
                </c:pt>
                <c:pt idx="4">
                  <c:v>Apr'02</c:v>
                </c:pt>
              </c:strCache>
            </c:strRef>
          </c:cat>
          <c:val>
            <c:numRef>
              <c:f>'Density Data'!$B$1:$B$5</c:f>
              <c:numCache>
                <c:formatCode>General</c:formatCode>
                <c:ptCount val="5"/>
                <c:pt idx="0">
                  <c:v>97</c:v>
                </c:pt>
                <c:pt idx="1">
                  <c:v>117</c:v>
                </c:pt>
                <c:pt idx="2">
                  <c:v>86</c:v>
                </c:pt>
                <c:pt idx="3">
                  <c:v>167</c:v>
                </c:pt>
                <c:pt idx="4">
                  <c:v>163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841600"/>
        <c:axId val="97789056"/>
      </c:barChart>
      <c:catAx>
        <c:axId val="66841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Sampling Date</a:t>
                </a:r>
              </a:p>
            </c:rich>
          </c:tx>
          <c:layout>
            <c:manualLayout>
              <c:xMode val="edge"/>
              <c:yMode val="edge"/>
              <c:x val="0.47687224669603528"/>
              <c:y val="0.94295302013422821"/>
            </c:manualLayout>
          </c:layout>
          <c:overlay val="0"/>
          <c:spPr>
            <a:noFill/>
            <a:ln w="25400">
              <a:noFill/>
            </a:ln>
          </c:spPr>
        </c:title>
        <c:numFmt formatCode="@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789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77890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Organisms/m²</a:t>
                </a:r>
              </a:p>
            </c:rich>
          </c:tx>
          <c:layout>
            <c:manualLayout>
              <c:xMode val="edge"/>
              <c:yMode val="edge"/>
              <c:x val="1.2114537444933921E-2"/>
              <c:y val="0.3875838926174503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84160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889267219975926E-2"/>
          <c:y val="2.6143738402126502E-2"/>
          <c:w val="0.88986784140969166"/>
          <c:h val="0.74384787472035852"/>
        </c:manualLayout>
      </c:layout>
      <c:scatterChart>
        <c:scatterStyle val="lineMarker"/>
        <c:varyColors val="0"/>
        <c:ser>
          <c:idx val="0"/>
          <c:order val="0"/>
          <c:tx>
            <c:strRef>
              <c:f>data!$J$15</c:f>
              <c:strCache>
                <c:ptCount val="1"/>
                <c:pt idx="0">
                  <c:v>Upstream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data!$I$16:$I$24</c:f>
              <c:numCache>
                <c:formatCode>0.0</c:formatCode>
                <c:ptCount val="9"/>
                <c:pt idx="0">
                  <c:v>5.9657842846620879</c:v>
                </c:pt>
                <c:pt idx="1">
                  <c:v>5.0115879742752076</c:v>
                </c:pt>
                <c:pt idx="2">
                  <c:v>3.9885043611621729</c:v>
                </c:pt>
                <c:pt idx="3">
                  <c:v>3</c:v>
                </c:pt>
                <c:pt idx="4">
                  <c:v>2.2378638300988865</c:v>
                </c:pt>
                <c:pt idx="5">
                  <c:v>2</c:v>
                </c:pt>
                <c:pt idx="6">
                  <c:v>1.2344652536370222</c:v>
                </c:pt>
                <c:pt idx="7">
                  <c:v>0.73696559416620622</c:v>
                </c:pt>
                <c:pt idx="8">
                  <c:v>0</c:v>
                </c:pt>
              </c:numCache>
            </c:numRef>
          </c:xVal>
          <c:yVal>
            <c:numRef>
              <c:f>data!$J$16:$J$24</c:f>
              <c:numCache>
                <c:formatCode>0.00%</c:formatCode>
                <c:ptCount val="9"/>
                <c:pt idx="0">
                  <c:v>2.3100197104942688E-3</c:v>
                </c:pt>
                <c:pt idx="1">
                  <c:v>3.8123694859787663E-3</c:v>
                </c:pt>
                <c:pt idx="2">
                  <c:v>4.1371113873091198E-2</c:v>
                </c:pt>
                <c:pt idx="3">
                  <c:v>0.1219581601864755</c:v>
                </c:pt>
                <c:pt idx="4">
                  <c:v>0.1578262379738784</c:v>
                </c:pt>
                <c:pt idx="5">
                  <c:v>0.3498382567720823</c:v>
                </c:pt>
                <c:pt idx="6">
                  <c:v>0.57387250532518164</c:v>
                </c:pt>
                <c:pt idx="7">
                  <c:v>0.99898308914918466</c:v>
                </c:pt>
                <c:pt idx="8">
                  <c:v>0.99945178880058927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data!$K$15</c:f>
              <c:strCache>
                <c:ptCount val="1"/>
                <c:pt idx="0">
                  <c:v>Middle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data!$I$16:$I$24</c:f>
              <c:numCache>
                <c:formatCode>0.0</c:formatCode>
                <c:ptCount val="9"/>
                <c:pt idx="0">
                  <c:v>5.9657842846620879</c:v>
                </c:pt>
                <c:pt idx="1">
                  <c:v>5.0115879742752076</c:v>
                </c:pt>
                <c:pt idx="2">
                  <c:v>3.9885043611621729</c:v>
                </c:pt>
                <c:pt idx="3">
                  <c:v>3</c:v>
                </c:pt>
                <c:pt idx="4">
                  <c:v>2.2378638300988865</c:v>
                </c:pt>
                <c:pt idx="5">
                  <c:v>2</c:v>
                </c:pt>
                <c:pt idx="6">
                  <c:v>1.2344652536370222</c:v>
                </c:pt>
                <c:pt idx="7">
                  <c:v>0.73696559416620622</c:v>
                </c:pt>
                <c:pt idx="8">
                  <c:v>0</c:v>
                </c:pt>
              </c:numCache>
            </c:numRef>
          </c:xVal>
          <c:yVal>
            <c:numRef>
              <c:f>data!$K$16:$K$24</c:f>
              <c:numCache>
                <c:formatCode>0.00%</c:formatCode>
                <c:ptCount val="9"/>
                <c:pt idx="0">
                  <c:v>3.4641133426747657E-3</c:v>
                </c:pt>
                <c:pt idx="1">
                  <c:v>1.806009652810214E-2</c:v>
                </c:pt>
                <c:pt idx="2">
                  <c:v>9.3060096528102237E-2</c:v>
                </c:pt>
                <c:pt idx="3">
                  <c:v>0.22285147127510513</c:v>
                </c:pt>
                <c:pt idx="4">
                  <c:v>0.27574342207691099</c:v>
                </c:pt>
                <c:pt idx="5">
                  <c:v>0.5205589288494471</c:v>
                </c:pt>
                <c:pt idx="6">
                  <c:v>0.72020473299081489</c:v>
                </c:pt>
                <c:pt idx="7">
                  <c:v>0.99655534796823908</c:v>
                </c:pt>
                <c:pt idx="8">
                  <c:v>0.99810057605480362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data!$L$15</c:f>
              <c:strCache>
                <c:ptCount val="1"/>
                <c:pt idx="0">
                  <c:v>Downstream</c:v>
                </c:pt>
              </c:strCache>
            </c:strRef>
          </c:tx>
          <c:spPr>
            <a:ln w="25400">
              <a:solidFill>
                <a:srgbClr val="8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xVal>
            <c:numRef>
              <c:f>data!$I$16:$I$24</c:f>
              <c:numCache>
                <c:formatCode>0.0</c:formatCode>
                <c:ptCount val="9"/>
                <c:pt idx="0">
                  <c:v>5.9657842846620879</c:v>
                </c:pt>
                <c:pt idx="1">
                  <c:v>5.0115879742752076</c:v>
                </c:pt>
                <c:pt idx="2">
                  <c:v>3.9885043611621729</c:v>
                </c:pt>
                <c:pt idx="3">
                  <c:v>3</c:v>
                </c:pt>
                <c:pt idx="4">
                  <c:v>2.2378638300988865</c:v>
                </c:pt>
                <c:pt idx="5">
                  <c:v>2</c:v>
                </c:pt>
                <c:pt idx="6">
                  <c:v>1.2344652536370222</c:v>
                </c:pt>
                <c:pt idx="7">
                  <c:v>0.73696559416620622</c:v>
                </c:pt>
                <c:pt idx="8">
                  <c:v>0</c:v>
                </c:pt>
              </c:numCache>
            </c:numRef>
          </c:xVal>
          <c:yVal>
            <c:numRef>
              <c:f>data!$L$16:$L$24</c:f>
              <c:numCache>
                <c:formatCode>0.00%</c:formatCode>
                <c:ptCount val="9"/>
                <c:pt idx="0">
                  <c:v>2.9871862397207369E-3</c:v>
                </c:pt>
                <c:pt idx="1">
                  <c:v>7.7274701954165789E-3</c:v>
                </c:pt>
                <c:pt idx="2">
                  <c:v>5.0597629473570903E-2</c:v>
                </c:pt>
                <c:pt idx="3">
                  <c:v>0.14717947337867288</c:v>
                </c:pt>
                <c:pt idx="4">
                  <c:v>0.18996505338105663</c:v>
                </c:pt>
                <c:pt idx="5">
                  <c:v>0.42047049144403753</c:v>
                </c:pt>
                <c:pt idx="6">
                  <c:v>0.63143811680398021</c:v>
                </c:pt>
                <c:pt idx="7">
                  <c:v>0.99605937465159144</c:v>
                </c:pt>
                <c:pt idx="8">
                  <c:v>0.99929645420608904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data!$M$15</c:f>
              <c:strCache>
                <c:ptCount val="1"/>
                <c:pt idx="0">
                  <c:v>Monitoring</c:v>
                </c:pt>
              </c:strCache>
            </c:strRef>
          </c:tx>
          <c:spPr>
            <a:ln w="25400">
              <a:solidFill>
                <a:srgbClr val="00FFFF"/>
              </a:solidFill>
              <a:prstDash val="solid"/>
            </a:ln>
          </c:spPr>
          <c:marker>
            <c:symbol val="x"/>
            <c:size val="7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xVal>
            <c:numRef>
              <c:f>data!$I$16:$I$24</c:f>
              <c:numCache>
                <c:formatCode>0.0</c:formatCode>
                <c:ptCount val="9"/>
                <c:pt idx="0">
                  <c:v>5.9657842846620879</c:v>
                </c:pt>
                <c:pt idx="1">
                  <c:v>5.0115879742752076</c:v>
                </c:pt>
                <c:pt idx="2">
                  <c:v>3.9885043611621729</c:v>
                </c:pt>
                <c:pt idx="3">
                  <c:v>3</c:v>
                </c:pt>
                <c:pt idx="4">
                  <c:v>2.2378638300988865</c:v>
                </c:pt>
                <c:pt idx="5">
                  <c:v>2</c:v>
                </c:pt>
                <c:pt idx="6">
                  <c:v>1.2344652536370222</c:v>
                </c:pt>
                <c:pt idx="7">
                  <c:v>0.73696559416620622</c:v>
                </c:pt>
                <c:pt idx="8">
                  <c:v>0</c:v>
                </c:pt>
              </c:numCache>
            </c:numRef>
          </c:xVal>
          <c:yVal>
            <c:numRef>
              <c:f>data!$M$16:$M$24</c:f>
              <c:numCache>
                <c:formatCode>0.00%</c:formatCode>
                <c:ptCount val="9"/>
                <c:pt idx="0">
                  <c:v>1.8794138526752934E-3</c:v>
                </c:pt>
                <c:pt idx="1">
                  <c:v>4.0214532218816341E-3</c:v>
                </c:pt>
                <c:pt idx="2">
                  <c:v>4.7920949719524167E-2</c:v>
                </c:pt>
                <c:pt idx="3">
                  <c:v>0.13839133664077349</c:v>
                </c:pt>
                <c:pt idx="4">
                  <c:v>0.17936502074331234</c:v>
                </c:pt>
                <c:pt idx="5">
                  <c:v>0.41273241332332089</c:v>
                </c:pt>
                <c:pt idx="6">
                  <c:v>0.61786345935254661</c:v>
                </c:pt>
                <c:pt idx="7">
                  <c:v>0.99644224495574329</c:v>
                </c:pt>
                <c:pt idx="8">
                  <c:v>0.99821907071602378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482048"/>
        <c:axId val="98496896"/>
      </c:scatterChart>
      <c:valAx>
        <c:axId val="98482048"/>
        <c:scaling>
          <c:orientation val="maxMin"/>
          <c:max val="6"/>
        </c:scaling>
        <c:delete val="0"/>
        <c:axPos val="b"/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Minimum grain size (</a:t>
                </a:r>
                <a:r>
                  <a:rPr lang="el-GR"/>
                  <a:t>Φ)</a:t>
                </a:r>
              </a:p>
            </c:rich>
          </c:tx>
          <c:layout>
            <c:manualLayout>
              <c:xMode val="edge"/>
              <c:yMode val="edge"/>
              <c:x val="0.38436123348017631"/>
              <c:y val="0.89597315436241609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8496896"/>
        <c:crosses val="autoZero"/>
        <c:crossBetween val="midCat"/>
      </c:valAx>
      <c:valAx>
        <c:axId val="98496896"/>
        <c:scaling>
          <c:orientation val="minMax"/>
          <c:max val="1"/>
        </c:scaling>
        <c:delete val="0"/>
        <c:axPos val="r"/>
        <c:title>
          <c:tx>
            <c:rich>
              <a:bodyPr rot="5400000" vert="horz"/>
              <a:lstStyle/>
              <a:p>
                <a:pPr algn="ctr"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Cumulative Percentage</a:t>
                </a:r>
              </a:p>
            </c:rich>
          </c:tx>
          <c:layout>
            <c:manualLayout>
              <c:xMode val="edge"/>
              <c:yMode val="edge"/>
              <c:x val="0.96255506607929564"/>
              <c:y val="0.40939597315436294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8482048"/>
        <c:crossesAt val="-4.5"/>
        <c:crossBetween val="midCat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BE12-1210-432F-A818-DA5D56CDA137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3B48-5265-4E7F-AF2F-F857A7360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0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BE12-1210-432F-A818-DA5D56CDA137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3B48-5265-4E7F-AF2F-F857A7360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9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BE12-1210-432F-A818-DA5D56CDA137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3B48-5265-4E7F-AF2F-F857A7360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96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F5988-0E1F-45A8-AA74-5EA37A14C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50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13D57-4B47-4725-B4E2-0531F7FE2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2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BE12-1210-432F-A818-DA5D56CDA137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3B48-5265-4E7F-AF2F-F857A7360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1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BE12-1210-432F-A818-DA5D56CDA137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3B48-5265-4E7F-AF2F-F857A7360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86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BE12-1210-432F-A818-DA5D56CDA137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3B48-5265-4E7F-AF2F-F857A7360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9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BE12-1210-432F-A818-DA5D56CDA137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3B48-5265-4E7F-AF2F-F857A7360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5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BE12-1210-432F-A818-DA5D56CDA137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3B48-5265-4E7F-AF2F-F857A7360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6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BE12-1210-432F-A818-DA5D56CDA137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3B48-5265-4E7F-AF2F-F857A7360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8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BE12-1210-432F-A818-DA5D56CDA137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3B48-5265-4E7F-AF2F-F857A7360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7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BE12-1210-432F-A818-DA5D56CDA137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3B48-5265-4E7F-AF2F-F857A7360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5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2BE12-1210-432F-A818-DA5D56CDA137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73B48-5265-4E7F-AF2F-F857A7360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2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1.xls"/><Relationship Id="rId3" Type="http://schemas.openxmlformats.org/officeDocument/2006/relationships/image" Target="../media/image4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7.tiff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Tolerance Values beyond Wisconsin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Additional geographic areas added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Use same formula as HBI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Expanded scale to 0 – 10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Sometimes had very different tolerance values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Original HBI was scored for tolerance to organic pollution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Most indicate tolerance to “general perturbations”, although some are still specific to particular stressors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Temperature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Numeric data: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Calculated preferences for 125 cold-water taxa (</a:t>
            </a:r>
            <a:r>
              <a:rPr lang="en-US" sz="2400" dirty="0" err="1" smtClean="0"/>
              <a:t>Grafe</a:t>
            </a:r>
            <a:r>
              <a:rPr lang="en-US" sz="2400" dirty="0" smtClean="0"/>
              <a:t> et al. 2000)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Max/Min reported for genera </a:t>
            </a:r>
            <a:r>
              <a:rPr lang="en-US" sz="2400" i="1" dirty="0" smtClean="0"/>
              <a:t>in </a:t>
            </a:r>
            <a:r>
              <a:rPr lang="en-US" sz="2400" i="1" dirty="0" err="1" smtClean="0"/>
              <a:t>litt</a:t>
            </a:r>
            <a:r>
              <a:rPr lang="en-US" sz="2400" i="1" dirty="0" smtClean="0"/>
              <a:t>.</a:t>
            </a:r>
            <a:r>
              <a:rPr lang="en-US" sz="2400" dirty="0" smtClean="0"/>
              <a:t> (Vieira et al. 2005)</a:t>
            </a:r>
          </a:p>
          <a:p>
            <a:pPr lvl="2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Calculated  preferences for 72 genera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sz="2400" dirty="0" smtClean="0"/>
              <a:t>    (Yuan 2006)</a:t>
            </a:r>
          </a:p>
        </p:txBody>
      </p:sp>
      <p:pic>
        <p:nvPicPr>
          <p:cNvPr id="10" name="Picture 9" descr="89343330_NqDXkgsH_IMG_37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4393801"/>
            <a:ext cx="2971800" cy="1982615"/>
          </a:xfrm>
          <a:prstGeom prst="rect">
            <a:avLst/>
          </a:prstGeom>
        </p:spPr>
      </p:pic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4100" y="5867400"/>
            <a:ext cx="2552700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74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Morphology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676400"/>
            <a:ext cx="4267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Size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S, M, 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Combinations (S/M, etc.)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Shape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Bluff (blocky)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/>
              <a:t>Dorsoventrally</a:t>
            </a:r>
            <a:r>
              <a:rPr lang="en-US" sz="2400" dirty="0" smtClean="0"/>
              <a:t> flattened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Round (humped)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Streamlined / fusiform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Tubular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</p:txBody>
      </p:sp>
      <p:pic>
        <p:nvPicPr>
          <p:cNvPr id="20484" name="Picture 4" descr="leech swimm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30325"/>
            <a:ext cx="357346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386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Habitats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3886200" cy="3124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Richards &amp; Rogers (2006) - California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Benthic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Lotic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Lentic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Estuarine/Marine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Vieira et al. (2005)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Cold springs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Warm springs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Temporary lotic habitats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Temporary lentic habitats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</p:txBody>
      </p:sp>
      <p:pic>
        <p:nvPicPr>
          <p:cNvPr id="21508" name="Picture 4" descr="Cabresto Creek NRD-1 Top 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295400"/>
            <a:ext cx="3733800" cy="280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Rio Caldera RC-03A 3 26 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191000"/>
            <a:ext cx="3429000" cy="2571750"/>
          </a:xfrm>
          <a:prstGeom prst="rect">
            <a:avLst/>
          </a:prstGeom>
        </p:spPr>
      </p:pic>
      <p:pic>
        <p:nvPicPr>
          <p:cNvPr id="57345" name="Picture 1" descr="Photo 07 Mescal Arroyo (high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503484"/>
            <a:ext cx="2990850" cy="224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77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Waterbody Size Preference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915400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Based on Vieira et al. (2005)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Literature statements (e.g., “collected in headwaters”)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Preference assigned on scale of 1 – 5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If reported from small </a:t>
            </a:r>
            <a:r>
              <a:rPr lang="en-US" sz="2000" dirty="0" err="1" smtClean="0"/>
              <a:t>waterbodies</a:t>
            </a:r>
            <a:r>
              <a:rPr lang="en-US" sz="2000" dirty="0" smtClean="0"/>
              <a:t> – 1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Headwater streams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Small ponds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If reported from midsize </a:t>
            </a:r>
            <a:r>
              <a:rPr lang="en-US" sz="2000" dirty="0" err="1" smtClean="0"/>
              <a:t>waterbodies</a:t>
            </a:r>
            <a:r>
              <a:rPr lang="en-US" sz="2000" dirty="0" smtClean="0"/>
              <a:t> – 3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Stream order 2 – 4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Small lakes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If reported from large </a:t>
            </a:r>
            <a:r>
              <a:rPr lang="en-US" sz="2000" dirty="0" err="1" smtClean="0"/>
              <a:t>waterbodies</a:t>
            </a:r>
            <a:r>
              <a:rPr lang="en-US" sz="2000" dirty="0" smtClean="0"/>
              <a:t> – 5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Stream order 5+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Large lakes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</p:txBody>
      </p:sp>
      <p:pic>
        <p:nvPicPr>
          <p:cNvPr id="5" name="Picture 4" descr="Quebrada Grande QG-01 3-27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2971800"/>
            <a:ext cx="3276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9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m_Belostomatidae_Hydrocyrius_colombiae_H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3048000"/>
            <a:ext cx="2360857" cy="3352800"/>
          </a:xfrm>
          <a:prstGeom prst="rect">
            <a:avLst/>
          </a:prstGeom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Current Preference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71628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Based on Vieira et al. (2005)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Literature statements (e.g., “prefers slow currents”)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Preference assigned on scale of 0 – 3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If reported from still water – 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If reported from slow water – 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If reported from fast water – 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If reported from torrential water - 3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769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Substrate Size Preference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5344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Based on Vieira et al. (2005)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Literature statements (e.g., “found in gravel streams”)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Preference assigned on scale of 0 – 10</a:t>
            </a:r>
            <a:endParaRPr lang="el-GR" sz="2400" dirty="0" smtClean="0"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Silt/mud (0)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Sand (1)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Gravel (4)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Cobble (7)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Boulder (10)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Also, % sand/fines tolerance (Yuan 2006)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72 genera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90787"/>
              </p:ext>
            </p:extLst>
          </p:nvPr>
        </p:nvGraphicFramePr>
        <p:xfrm>
          <a:off x="2819400" y="3124200"/>
          <a:ext cx="5791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479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Emergence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7772400" cy="2895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From Vieira et al. (2005)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Literature statements (e.g., “emerges in July”)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Assigned by season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Winter (1)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Spring (2)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Summer (3)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Fall (4)</a:t>
            </a:r>
          </a:p>
          <a:p>
            <a:pPr lvl="2" eaLnBrk="1" hangingPunct="1">
              <a:lnSpc>
                <a:spcPct val="80000"/>
              </a:lnSpc>
            </a:pPr>
            <a:endParaRPr lang="en-US" sz="2000" dirty="0" smtClean="0"/>
          </a:p>
          <a:p>
            <a:pPr lvl="2" eaLnBrk="1" hangingPunct="1">
              <a:lnSpc>
                <a:spcPct val="80000"/>
              </a:lnSpc>
            </a:pPr>
            <a:endParaRPr lang="en-US" sz="2000" dirty="0" smtClean="0"/>
          </a:p>
          <a:p>
            <a:pPr lvl="2" eaLnBrk="1" hangingPunct="1">
              <a:lnSpc>
                <a:spcPct val="80000"/>
              </a:lnSpc>
            </a:pPr>
            <a:endParaRPr lang="en-US" sz="2000" dirty="0" smtClean="0"/>
          </a:p>
          <a:p>
            <a:pPr lvl="2" eaLnBrk="1" hangingPunct="1">
              <a:lnSpc>
                <a:spcPct val="80000"/>
              </a:lnSpc>
            </a:pPr>
            <a:endParaRPr lang="en-US" sz="2000" dirty="0" smtClean="0"/>
          </a:p>
        </p:txBody>
      </p:sp>
      <p:pic>
        <p:nvPicPr>
          <p:cNvPr id="5" name="Picture 4" descr="250px-Dragonfly_ad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8849" y="3276600"/>
            <a:ext cx="2130552" cy="2286000"/>
          </a:xfrm>
          <a:prstGeom prst="rect">
            <a:avLst/>
          </a:prstGeom>
        </p:spPr>
      </p:pic>
      <p:pic>
        <p:nvPicPr>
          <p:cNvPr id="6" name="Picture 5" descr="149adult_mayf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541" y="4354155"/>
            <a:ext cx="2273370" cy="1371600"/>
          </a:xfrm>
          <a:prstGeom prst="rect">
            <a:avLst/>
          </a:prstGeom>
        </p:spPr>
      </p:pic>
      <p:pic>
        <p:nvPicPr>
          <p:cNvPr id="7" name="Picture 6" descr="stonem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2393092"/>
            <a:ext cx="2368764" cy="2108200"/>
          </a:xfrm>
          <a:prstGeom prst="rect">
            <a:avLst/>
          </a:prstGeom>
        </p:spPr>
      </p:pic>
      <p:pic>
        <p:nvPicPr>
          <p:cNvPr id="9" name="Picture 8" descr="article-1104292-02EBBDF0000005DC-56_468x2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4995333"/>
            <a:ext cx="2895600" cy="176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Colorado Multimetric Index</a:t>
            </a:r>
            <a:br>
              <a:rPr lang="en-US" dirty="0" smtClean="0"/>
            </a:br>
            <a:r>
              <a:rPr lang="en-US" dirty="0" smtClean="0"/>
              <a:t>(MMI)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4114800"/>
          </a:xfrm>
        </p:spPr>
        <p:txBody>
          <a:bodyPr/>
          <a:lstStyle/>
          <a:p>
            <a:r>
              <a:rPr lang="en-US" dirty="0" smtClean="0"/>
              <a:t>Used by CDPHE to establish whether stream segments are attaining aquatic life use or impaired</a:t>
            </a:r>
          </a:p>
          <a:p>
            <a:r>
              <a:rPr lang="en-US" dirty="0" smtClean="0"/>
              <a:t>Other states have developed their own (or are developing one)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divided into 3 “bioregions”</a:t>
            </a:r>
          </a:p>
          <a:p>
            <a:pPr lvl="1"/>
            <a:r>
              <a:rPr lang="en-US" dirty="0" smtClean="0"/>
              <a:t>Mountains</a:t>
            </a:r>
          </a:p>
          <a:p>
            <a:pPr lvl="1"/>
            <a:r>
              <a:rPr lang="en-US" dirty="0" smtClean="0"/>
              <a:t>Plains</a:t>
            </a:r>
          </a:p>
          <a:p>
            <a:pPr lvl="1"/>
            <a:r>
              <a:rPr lang="en-US" dirty="0" smtClean="0"/>
              <a:t>Transitional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verything that isn’t “clearly” mountains or plains</a:t>
            </a:r>
          </a:p>
          <a:p>
            <a:pPr lvl="2"/>
            <a:r>
              <a:rPr lang="en-US" dirty="0" smtClean="0"/>
              <a:t>Calculated based on Ecoregion, elevation, &amp; slope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9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/>
          <a:lstStyle/>
          <a:p>
            <a:r>
              <a:rPr lang="en-US" dirty="0" smtClean="0"/>
              <a:t>What is included?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262010"/>
              </p:ext>
            </p:extLst>
          </p:nvPr>
        </p:nvGraphicFramePr>
        <p:xfrm>
          <a:off x="304800" y="1371600"/>
          <a:ext cx="77724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1524000"/>
                <a:gridCol w="1219200"/>
                <a:gridCol w="1676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Mountains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Transitional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Taxa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Non-insect taxa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Ephemeroptera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Ephemeroptera + Plecoptera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Chironomidae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Beck Biotic 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Dominant Taxa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Sensitive Plains Families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Predators + Shredders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Clingers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Sprawlers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6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a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2182" y="3124200"/>
            <a:ext cx="4254388" cy="3429000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Tolerance Values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382000" cy="5562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National Databases Available: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NAWQA - Carlisle et al. 2007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dirty="0" smtClean="0"/>
              <a:t>Ionic Concentrations (ammonium, sulfates, chlorides)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dirty="0" smtClean="0"/>
              <a:t>Nutrients (nitrates, nitrites, phosphates)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dirty="0" smtClean="0"/>
              <a:t>Dissolved Oxygen / Temperature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dirty="0" smtClean="0"/>
              <a:t>Suspended Sediments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dirty="0" smtClean="0"/>
              <a:t>Fine Sediments</a:t>
            </a:r>
          </a:p>
          <a:p>
            <a:pPr lvl="2" eaLnBrk="1" hangingPunct="1">
              <a:lnSpc>
                <a:spcPct val="80000"/>
              </a:lnSpc>
            </a:pPr>
            <a:endParaRPr lang="en-US" sz="12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Regional Databases Available: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Wisconsin (Upper Midwest) – </a:t>
            </a:r>
            <a:r>
              <a:rPr lang="en-US" sz="1400" dirty="0" err="1" smtClean="0"/>
              <a:t>Hilsenhoff</a:t>
            </a:r>
            <a:r>
              <a:rPr lang="en-US" sz="1400" dirty="0" smtClean="0"/>
              <a:t> 1977, 1982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Kansas – Huggins &amp; Moffett 1988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dirty="0" smtClean="0"/>
              <a:t>Nutrients and oxygen demanding substances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dirty="0" smtClean="0"/>
              <a:t>Agricultural pesticides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dirty="0" smtClean="0"/>
              <a:t>Heavy metals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dirty="0" smtClean="0"/>
              <a:t>Persistent organic substances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dirty="0" smtClean="0"/>
              <a:t>Salinity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dirty="0" smtClean="0"/>
              <a:t>Suspended sediment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Montana – </a:t>
            </a:r>
            <a:r>
              <a:rPr lang="en-US" sz="1400" dirty="0" err="1" smtClean="0"/>
              <a:t>Bukantis</a:t>
            </a:r>
            <a:r>
              <a:rPr lang="en-US" sz="1400" dirty="0" smtClean="0"/>
              <a:t> 1988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dirty="0" smtClean="0"/>
              <a:t>Metals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North Carolina (Southeast) – </a:t>
            </a:r>
            <a:r>
              <a:rPr lang="en-US" sz="1400" dirty="0" err="1" smtClean="0"/>
              <a:t>Lenat</a:t>
            </a:r>
            <a:r>
              <a:rPr lang="en-US" sz="1400" dirty="0" smtClean="0"/>
              <a:t> 1993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Ohio (Midwest) – Ohio DNR 1996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Idaho (Pacific Northwest) – </a:t>
            </a:r>
            <a:r>
              <a:rPr lang="en-US" sz="1400" dirty="0" err="1" smtClean="0"/>
              <a:t>Grafe</a:t>
            </a:r>
            <a:r>
              <a:rPr lang="en-US" sz="1400" dirty="0" smtClean="0"/>
              <a:t> et al. 2000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Arizona – Arizona DEQ unpublished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New England Wetlands – Hicks &amp; </a:t>
            </a:r>
            <a:r>
              <a:rPr lang="en-US" sz="1400" dirty="0" err="1" smtClean="0"/>
              <a:t>Nedeau</a:t>
            </a:r>
            <a:r>
              <a:rPr lang="en-US" sz="1400" dirty="0" smtClean="0"/>
              <a:t> 2000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Mid-Atlantic Highlands (VA, PA, MD) – </a:t>
            </a:r>
            <a:r>
              <a:rPr lang="en-US" sz="1400" dirty="0" err="1" smtClean="0"/>
              <a:t>Klemm</a:t>
            </a:r>
            <a:r>
              <a:rPr lang="en-US" sz="1400" dirty="0" smtClean="0"/>
              <a:t> et al. 2002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New York – Bode et al. 2002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California (Southwest) – Richards &amp; Rogers 2006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Georgia – Georgia DNR 2007</a:t>
            </a:r>
          </a:p>
        </p:txBody>
      </p:sp>
    </p:spTree>
    <p:extLst>
      <p:ext uri="{BB962C8B-B14F-4D97-AF65-F5344CB8AC3E}">
        <p14:creationId xmlns:p14="http://schemas.microsoft.com/office/powerpoint/2010/main" val="2816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value for each metric is converted to a score</a:t>
            </a:r>
          </a:p>
          <a:p>
            <a:pPr lvl="1"/>
            <a:r>
              <a:rPr lang="en-US" dirty="0" smtClean="0"/>
              <a:t>Formula is based on the 95</a:t>
            </a:r>
            <a:r>
              <a:rPr lang="en-US" baseline="30000" dirty="0" smtClean="0"/>
              <a:t>th</a:t>
            </a:r>
            <a:r>
              <a:rPr lang="en-US" dirty="0" smtClean="0"/>
              <a:t> percentile of reference site scores</a:t>
            </a:r>
          </a:p>
          <a:p>
            <a:r>
              <a:rPr lang="en-US" dirty="0" smtClean="0"/>
              <a:t>Scores are averaged for Final MMI Score</a:t>
            </a:r>
          </a:p>
          <a:p>
            <a:endParaRPr lang="en-US" dirty="0"/>
          </a:p>
          <a:p>
            <a:r>
              <a:rPr lang="en-US" dirty="0" smtClean="0"/>
              <a:t>MMI Score is compared to thresholds that indicate attainment or impairment</a:t>
            </a:r>
          </a:p>
        </p:txBody>
      </p:sp>
    </p:spTree>
    <p:extLst>
      <p:ext uri="{BB962C8B-B14F-4D97-AF65-F5344CB8AC3E}">
        <p14:creationId xmlns:p14="http://schemas.microsoft.com/office/powerpoint/2010/main" val="394085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257300"/>
            <a:ext cx="6146800" cy="461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Questions,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Comments?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1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Species Traits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382000" cy="4953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Define the “ecological niche” for each taxon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Theoretically, every species has its own niche in which it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1600" dirty="0" smtClean="0"/>
              <a:t>	thrives.  We use broad traits to describe those niches.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Easier to understand than Latin scientific names!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Traits available in the Benthic Invert Taxa List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Functional Feeding Groups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Behavior/Habits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err="1" smtClean="0"/>
              <a:t>Voltinism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Temperature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Morphology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Habitats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Benthic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Estuarine / Marine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Springs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Temporary habitats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Ecology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Lotic </a:t>
            </a:r>
            <a:r>
              <a:rPr lang="en-US" sz="1600" dirty="0" err="1" smtClean="0"/>
              <a:t>waterbodies</a:t>
            </a:r>
            <a:endParaRPr lang="en-US" sz="1600" dirty="0" smtClean="0"/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Lentic </a:t>
            </a:r>
            <a:r>
              <a:rPr lang="en-US" sz="1600" dirty="0" err="1" smtClean="0"/>
              <a:t>waterbodies</a:t>
            </a:r>
            <a:endParaRPr lang="en-US" sz="1600" dirty="0" smtClean="0"/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Current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Substrate size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Emergence period</a:t>
            </a:r>
          </a:p>
          <a:p>
            <a:pPr lvl="2" eaLnBrk="1" hangingPunct="1">
              <a:lnSpc>
                <a:spcPct val="80000"/>
              </a:lnSpc>
            </a:pPr>
            <a:endParaRPr lang="en-US" sz="1600" dirty="0" smtClean="0"/>
          </a:p>
        </p:txBody>
      </p:sp>
      <p:pic>
        <p:nvPicPr>
          <p:cNvPr id="17412" name="Picture 4" descr="P1010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819400"/>
            <a:ext cx="487680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885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4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4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4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4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4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4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4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4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4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4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41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41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dorsal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7044" y="4572000"/>
            <a:ext cx="2770756" cy="208915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Functional Feeding Groups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Filter-Collectors (FC)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Gather-Collectors (GC)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Omnivores (OM)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Parasites (PA)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Plant Piercers (PI)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Predators (PR)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Scrapers (SC)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Shredders (SH)</a:t>
            </a:r>
          </a:p>
        </p:txBody>
      </p:sp>
      <p:pic>
        <p:nvPicPr>
          <p:cNvPr id="5" name="Picture 4" descr="simulium_fa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648200"/>
            <a:ext cx="2142899" cy="2017622"/>
          </a:xfrm>
          <a:prstGeom prst="rect">
            <a:avLst/>
          </a:prstGeom>
        </p:spPr>
      </p:pic>
      <p:pic>
        <p:nvPicPr>
          <p:cNvPr id="9" name="Picture 8" descr="AVP-Alien_12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1828800"/>
            <a:ext cx="3048000" cy="2438400"/>
          </a:xfrm>
          <a:prstGeom prst="rect">
            <a:avLst/>
          </a:prstGeom>
        </p:spPr>
      </p:pic>
      <p:pic>
        <p:nvPicPr>
          <p:cNvPr id="8" name="Picture 7" descr="warri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1828800"/>
            <a:ext cx="1909081" cy="2450783"/>
          </a:xfrm>
          <a:prstGeom prst="rect">
            <a:avLst/>
          </a:prstGeom>
        </p:spPr>
      </p:pic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971800" y="992188"/>
          <a:ext cx="6153150" cy="502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8" imgW="6143739" imgH="5019713" progId="Excel.Sheet.8">
                  <p:embed/>
                </p:oleObj>
              </mc:Choice>
              <mc:Fallback>
                <p:oleObj name="Worksheet" r:id="rId8" imgW="6143739" imgH="5019713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992188"/>
                        <a:ext cx="6153150" cy="5027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01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0100" y="914400"/>
            <a:ext cx="619617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Behavior/Habits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3810000" cy="2819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sz="2800" dirty="0" smtClean="0"/>
              <a:t>Burrowers (</a:t>
            </a:r>
            <a:r>
              <a:rPr lang="en-US" sz="2800" dirty="0" err="1" smtClean="0"/>
              <a:t>bu</a:t>
            </a:r>
            <a:r>
              <a:rPr lang="en-US" sz="2800" dirty="0" smtClean="0"/>
              <a:t>)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Climbers (</a:t>
            </a:r>
            <a:r>
              <a:rPr lang="en-US" sz="2800" dirty="0" err="1" smtClean="0"/>
              <a:t>cb</a:t>
            </a:r>
            <a:r>
              <a:rPr lang="en-US" sz="2800" dirty="0" smtClean="0"/>
              <a:t>)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Clingers (</a:t>
            </a:r>
            <a:r>
              <a:rPr lang="en-US" sz="2800" dirty="0" err="1" smtClean="0"/>
              <a:t>cn</a:t>
            </a:r>
            <a:r>
              <a:rPr lang="en-US" sz="2800" dirty="0" smtClean="0"/>
              <a:t>)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Skaters (</a:t>
            </a:r>
            <a:r>
              <a:rPr lang="en-US" sz="2800" dirty="0" err="1" smtClean="0"/>
              <a:t>sk</a:t>
            </a:r>
            <a:r>
              <a:rPr lang="en-US" sz="2800" dirty="0" smtClean="0"/>
              <a:t>)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Sprawlers (sp)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Swimmers (</a:t>
            </a:r>
            <a:r>
              <a:rPr lang="en-US" sz="2800" dirty="0" err="1" smtClean="0"/>
              <a:t>sw</a:t>
            </a:r>
            <a:r>
              <a:rPr lang="en-US" sz="2800" dirty="0" smtClean="0"/>
              <a:t>)</a:t>
            </a:r>
          </a:p>
        </p:txBody>
      </p:sp>
      <p:pic>
        <p:nvPicPr>
          <p:cNvPr id="5" name="Picture 4" descr="waterstri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800600"/>
            <a:ext cx="2059459" cy="1676400"/>
          </a:xfrm>
          <a:prstGeom prst="rect">
            <a:avLst/>
          </a:prstGeom>
        </p:spPr>
      </p:pic>
      <p:pic>
        <p:nvPicPr>
          <p:cNvPr id="6" name="Picture 5" descr="thermonectus_unknown_adult_dorsal_m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4114800"/>
            <a:ext cx="1752600" cy="267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cyc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0584" y="533400"/>
            <a:ext cx="6623416" cy="6324600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dirty="0" err="1" smtClean="0"/>
              <a:t>Voltinism</a:t>
            </a:r>
            <a:endParaRPr lang="en-US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914400"/>
            <a:ext cx="3733800" cy="4114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n-US" sz="2800" dirty="0" err="1" smtClean="0"/>
              <a:t>Multivoltine</a:t>
            </a: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	(&gt; 1 generation/yr)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err="1" smtClean="0"/>
              <a:t>Univoltine</a:t>
            </a: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	(1 generation/yr)</a:t>
            </a:r>
          </a:p>
          <a:p>
            <a:pPr eaLnBrk="1" hangingPunct="1">
              <a:buFontTx/>
              <a:buNone/>
            </a:pPr>
            <a:r>
              <a:rPr lang="en-US" sz="2800" dirty="0" err="1" smtClean="0"/>
              <a:t>Merovoltine</a:t>
            </a: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	(&gt;1 yr/generation)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124200" y="2057400"/>
          <a:ext cx="5257800" cy="3263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5" imgW="5724373" imgH="3552787" progId="Excel.Sheet.8">
                  <p:embed/>
                </p:oleObj>
              </mc:Choice>
              <mc:Fallback>
                <p:oleObj name="Worksheet" r:id="rId5" imgW="5724373" imgH="3552787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057400"/>
                        <a:ext cx="5257800" cy="3263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07m-libellula-lydi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2209800"/>
            <a:ext cx="2400300" cy="200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9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Temperature</a:t>
            </a:r>
          </a:p>
        </p:txBody>
      </p:sp>
      <p:sp>
        <p:nvSpPr>
          <p:cNvPr id="18435" name="Line 4"/>
          <p:cNvSpPr>
            <a:spLocks noChangeShapeType="1"/>
          </p:cNvSpPr>
          <p:nvPr/>
        </p:nvSpPr>
        <p:spPr bwMode="auto">
          <a:xfrm>
            <a:off x="1295400" y="61722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6" name="Freeform 5"/>
          <p:cNvSpPr>
            <a:spLocks/>
          </p:cNvSpPr>
          <p:nvPr/>
        </p:nvSpPr>
        <p:spPr bwMode="auto">
          <a:xfrm>
            <a:off x="1524000" y="4572000"/>
            <a:ext cx="914400" cy="1600200"/>
          </a:xfrm>
          <a:custGeom>
            <a:avLst/>
            <a:gdLst>
              <a:gd name="T0" fmla="*/ 0 w 576"/>
              <a:gd name="T1" fmla="*/ 2147483647 h 1008"/>
              <a:gd name="T2" fmla="*/ 725804891 w 576"/>
              <a:gd name="T3" fmla="*/ 0 h 1008"/>
              <a:gd name="T4" fmla="*/ 1451609782 w 576"/>
              <a:gd name="T5" fmla="*/ 2147483647 h 1008"/>
              <a:gd name="T6" fmla="*/ 0 60000 65536"/>
              <a:gd name="T7" fmla="*/ 0 60000 65536"/>
              <a:gd name="T8" fmla="*/ 0 60000 65536"/>
              <a:gd name="T9" fmla="*/ 0 w 576"/>
              <a:gd name="T10" fmla="*/ 0 h 1008"/>
              <a:gd name="T11" fmla="*/ 576 w 576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008">
                <a:moveTo>
                  <a:pt x="0" y="1008"/>
                </a:moveTo>
                <a:cubicBezTo>
                  <a:pt x="96" y="504"/>
                  <a:pt x="192" y="0"/>
                  <a:pt x="288" y="0"/>
                </a:cubicBezTo>
                <a:cubicBezTo>
                  <a:pt x="384" y="0"/>
                  <a:pt x="528" y="840"/>
                  <a:pt x="576" y="1008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Freeform 6"/>
          <p:cNvSpPr>
            <a:spLocks/>
          </p:cNvSpPr>
          <p:nvPr/>
        </p:nvSpPr>
        <p:spPr bwMode="auto">
          <a:xfrm>
            <a:off x="1828800" y="4572000"/>
            <a:ext cx="1676400" cy="1600200"/>
          </a:xfrm>
          <a:custGeom>
            <a:avLst/>
            <a:gdLst>
              <a:gd name="T0" fmla="*/ 0 w 1056"/>
              <a:gd name="T1" fmla="*/ 2147483647 h 1008"/>
              <a:gd name="T2" fmla="*/ 1330642282 w 1056"/>
              <a:gd name="T3" fmla="*/ 0 h 1008"/>
              <a:gd name="T4" fmla="*/ 2147483647 w 1056"/>
              <a:gd name="T5" fmla="*/ 2147483647 h 1008"/>
              <a:gd name="T6" fmla="*/ 0 60000 65536"/>
              <a:gd name="T7" fmla="*/ 0 60000 65536"/>
              <a:gd name="T8" fmla="*/ 0 60000 65536"/>
              <a:gd name="T9" fmla="*/ 0 w 1056"/>
              <a:gd name="T10" fmla="*/ 0 h 1008"/>
              <a:gd name="T11" fmla="*/ 1056 w 1056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008">
                <a:moveTo>
                  <a:pt x="0" y="1008"/>
                </a:moveTo>
                <a:cubicBezTo>
                  <a:pt x="176" y="504"/>
                  <a:pt x="352" y="0"/>
                  <a:pt x="528" y="0"/>
                </a:cubicBezTo>
                <a:cubicBezTo>
                  <a:pt x="704" y="0"/>
                  <a:pt x="1000" y="872"/>
                  <a:pt x="1056" y="1008"/>
                </a:cubicBezTo>
              </a:path>
            </a:pathLst>
          </a:custGeom>
          <a:noFill/>
          <a:ln w="25400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Freeform 7"/>
          <p:cNvSpPr>
            <a:spLocks/>
          </p:cNvSpPr>
          <p:nvPr/>
        </p:nvSpPr>
        <p:spPr bwMode="auto">
          <a:xfrm>
            <a:off x="2286000" y="4572000"/>
            <a:ext cx="3657600" cy="1600200"/>
          </a:xfrm>
          <a:custGeom>
            <a:avLst/>
            <a:gdLst>
              <a:gd name="T0" fmla="*/ 0 w 1776"/>
              <a:gd name="T1" fmla="*/ 2147483647 h 1008"/>
              <a:gd name="T2" fmla="*/ 2147483647 w 1776"/>
              <a:gd name="T3" fmla="*/ 0 h 1008"/>
              <a:gd name="T4" fmla="*/ 2147483647 w 1776"/>
              <a:gd name="T5" fmla="*/ 2147483647 h 1008"/>
              <a:gd name="T6" fmla="*/ 0 60000 65536"/>
              <a:gd name="T7" fmla="*/ 0 60000 65536"/>
              <a:gd name="T8" fmla="*/ 0 60000 65536"/>
              <a:gd name="T9" fmla="*/ 0 w 1776"/>
              <a:gd name="T10" fmla="*/ 0 h 1008"/>
              <a:gd name="T11" fmla="*/ 1776 w 1776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1008">
                <a:moveTo>
                  <a:pt x="0" y="1008"/>
                </a:moveTo>
                <a:cubicBezTo>
                  <a:pt x="284" y="504"/>
                  <a:pt x="568" y="0"/>
                  <a:pt x="864" y="0"/>
                </a:cubicBezTo>
                <a:cubicBezTo>
                  <a:pt x="1160" y="0"/>
                  <a:pt x="1468" y="504"/>
                  <a:pt x="1776" y="1008"/>
                </a:cubicBezTo>
              </a:path>
            </a:pathLst>
          </a:custGeom>
          <a:noFill/>
          <a:ln w="254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Freeform 8"/>
          <p:cNvSpPr>
            <a:spLocks/>
          </p:cNvSpPr>
          <p:nvPr/>
        </p:nvSpPr>
        <p:spPr bwMode="auto">
          <a:xfrm>
            <a:off x="2743200" y="4572000"/>
            <a:ext cx="4876800" cy="1600200"/>
          </a:xfrm>
          <a:custGeom>
            <a:avLst/>
            <a:gdLst>
              <a:gd name="T0" fmla="*/ 0 w 3072"/>
              <a:gd name="T1" fmla="*/ 2147483647 h 1008"/>
              <a:gd name="T2" fmla="*/ 2147483647 w 3072"/>
              <a:gd name="T3" fmla="*/ 0 h 1008"/>
              <a:gd name="T4" fmla="*/ 2147483647 w 3072"/>
              <a:gd name="T5" fmla="*/ 2147483647 h 1008"/>
              <a:gd name="T6" fmla="*/ 0 60000 65536"/>
              <a:gd name="T7" fmla="*/ 0 60000 65536"/>
              <a:gd name="T8" fmla="*/ 0 60000 65536"/>
              <a:gd name="T9" fmla="*/ 0 w 3072"/>
              <a:gd name="T10" fmla="*/ 0 h 1008"/>
              <a:gd name="T11" fmla="*/ 3072 w 3072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72" h="1008">
                <a:moveTo>
                  <a:pt x="0" y="1008"/>
                </a:moveTo>
                <a:cubicBezTo>
                  <a:pt x="512" y="504"/>
                  <a:pt x="1024" y="0"/>
                  <a:pt x="1536" y="0"/>
                </a:cubicBezTo>
                <a:cubicBezTo>
                  <a:pt x="2048" y="0"/>
                  <a:pt x="2560" y="504"/>
                  <a:pt x="3072" y="1008"/>
                </a:cubicBezTo>
              </a:path>
            </a:pathLst>
          </a:custGeom>
          <a:noFill/>
          <a:ln w="25400">
            <a:solidFill>
              <a:srgbClr val="FF99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Freeform 9"/>
          <p:cNvSpPr>
            <a:spLocks/>
          </p:cNvSpPr>
          <p:nvPr/>
        </p:nvSpPr>
        <p:spPr bwMode="auto">
          <a:xfrm>
            <a:off x="4876800" y="4572000"/>
            <a:ext cx="3581400" cy="1600200"/>
          </a:xfrm>
          <a:custGeom>
            <a:avLst/>
            <a:gdLst>
              <a:gd name="T0" fmla="*/ 0 w 2736"/>
              <a:gd name="T1" fmla="*/ 2147483647 h 1008"/>
              <a:gd name="T2" fmla="*/ 2147483647 w 2736"/>
              <a:gd name="T3" fmla="*/ 0 h 1008"/>
              <a:gd name="T4" fmla="*/ 2147483647 w 2736"/>
              <a:gd name="T5" fmla="*/ 2147483647 h 1008"/>
              <a:gd name="T6" fmla="*/ 0 60000 65536"/>
              <a:gd name="T7" fmla="*/ 0 60000 65536"/>
              <a:gd name="T8" fmla="*/ 0 60000 65536"/>
              <a:gd name="T9" fmla="*/ 0 w 2736"/>
              <a:gd name="T10" fmla="*/ 0 h 1008"/>
              <a:gd name="T11" fmla="*/ 2736 w 2736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1008">
                <a:moveTo>
                  <a:pt x="0" y="1008"/>
                </a:moveTo>
                <a:cubicBezTo>
                  <a:pt x="444" y="504"/>
                  <a:pt x="888" y="0"/>
                  <a:pt x="1344" y="0"/>
                </a:cubicBezTo>
                <a:cubicBezTo>
                  <a:pt x="1800" y="0"/>
                  <a:pt x="2268" y="504"/>
                  <a:pt x="2736" y="1008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155575" y="4389438"/>
            <a:ext cx="1693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3333FF"/>
                </a:solidFill>
                <a:latin typeface="Arial" charset="0"/>
              </a:rPr>
              <a:t>Stenothermal</a:t>
            </a:r>
          </a:p>
          <a:p>
            <a:pPr algn="ctr"/>
            <a:r>
              <a:rPr lang="en-US" sz="2000">
                <a:solidFill>
                  <a:srgbClr val="3333FF"/>
                </a:solidFill>
                <a:latin typeface="Arial" charset="0"/>
              </a:rPr>
              <a:t>Hypercold</a:t>
            </a:r>
          </a:p>
        </p:txBody>
      </p:sp>
      <p:sp>
        <p:nvSpPr>
          <p:cNvPr id="18442" name="Text Box 12"/>
          <p:cNvSpPr txBox="1">
            <a:spLocks noChangeArrowheads="1"/>
          </p:cNvSpPr>
          <p:nvPr/>
        </p:nvSpPr>
        <p:spPr bwMode="auto">
          <a:xfrm>
            <a:off x="1811338" y="3870325"/>
            <a:ext cx="1693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33CCFF"/>
                </a:solidFill>
                <a:latin typeface="Arial" charset="0"/>
              </a:rPr>
              <a:t>Stenothermal</a:t>
            </a:r>
          </a:p>
          <a:p>
            <a:pPr algn="ctr"/>
            <a:r>
              <a:rPr lang="en-US" sz="2000">
                <a:solidFill>
                  <a:srgbClr val="33CCFF"/>
                </a:solidFill>
                <a:latin typeface="Arial" charset="0"/>
              </a:rPr>
              <a:t>Cold</a:t>
            </a:r>
          </a:p>
        </p:txBody>
      </p:sp>
      <p:sp>
        <p:nvSpPr>
          <p:cNvPr id="18443" name="Text Box 13"/>
          <p:cNvSpPr txBox="1">
            <a:spLocks noChangeArrowheads="1"/>
          </p:cNvSpPr>
          <p:nvPr/>
        </p:nvSpPr>
        <p:spPr bwMode="auto">
          <a:xfrm>
            <a:off x="3552825" y="3870325"/>
            <a:ext cx="1552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8000"/>
                </a:solidFill>
                <a:latin typeface="Arial" charset="0"/>
              </a:rPr>
              <a:t>Eurythermal</a:t>
            </a:r>
          </a:p>
          <a:p>
            <a:pPr algn="ctr"/>
            <a:r>
              <a:rPr lang="en-US" sz="2000">
                <a:solidFill>
                  <a:srgbClr val="008000"/>
                </a:solidFill>
                <a:latin typeface="Arial" charset="0"/>
              </a:rPr>
              <a:t>Cool</a:t>
            </a:r>
          </a:p>
        </p:txBody>
      </p:sp>
      <p:sp>
        <p:nvSpPr>
          <p:cNvPr id="18444" name="Text Box 14"/>
          <p:cNvSpPr txBox="1">
            <a:spLocks noChangeArrowheads="1"/>
          </p:cNvSpPr>
          <p:nvPr/>
        </p:nvSpPr>
        <p:spPr bwMode="auto">
          <a:xfrm>
            <a:off x="5153025" y="3871913"/>
            <a:ext cx="1552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99FF"/>
                </a:solidFill>
                <a:latin typeface="Arial" charset="0"/>
              </a:rPr>
              <a:t>Eurythermal</a:t>
            </a:r>
          </a:p>
          <a:p>
            <a:pPr algn="ctr"/>
            <a:r>
              <a:rPr lang="en-US" sz="2000">
                <a:solidFill>
                  <a:srgbClr val="FF99FF"/>
                </a:solidFill>
                <a:latin typeface="Arial" charset="0"/>
              </a:rPr>
              <a:t>Warm</a:t>
            </a:r>
          </a:p>
        </p:txBody>
      </p:sp>
      <p:sp>
        <p:nvSpPr>
          <p:cNvPr id="18445" name="Text Box 15"/>
          <p:cNvSpPr txBox="1">
            <a:spLocks noChangeArrowheads="1"/>
          </p:cNvSpPr>
          <p:nvPr/>
        </p:nvSpPr>
        <p:spPr bwMode="auto">
          <a:xfrm>
            <a:off x="7134225" y="4403725"/>
            <a:ext cx="1552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Arial" charset="0"/>
              </a:rPr>
              <a:t>Eurythermal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Arial" charset="0"/>
              </a:rPr>
              <a:t>Hot</a:t>
            </a:r>
          </a:p>
        </p:txBody>
      </p:sp>
      <p:sp>
        <p:nvSpPr>
          <p:cNvPr id="18446" name="Text Box 16"/>
          <p:cNvSpPr txBox="1">
            <a:spLocks noChangeArrowheads="1"/>
          </p:cNvSpPr>
          <p:nvPr/>
        </p:nvSpPr>
        <p:spPr bwMode="auto">
          <a:xfrm>
            <a:off x="304800" y="1447800"/>
            <a:ext cx="76009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Trait is based on the range of temperatures in which a particular taxon may be found</a:t>
            </a:r>
          </a:p>
          <a:p>
            <a:endParaRPr lang="en-US" sz="2000">
              <a:latin typeface="Arial" charset="0"/>
            </a:endParaRPr>
          </a:p>
          <a:p>
            <a:endParaRPr lang="en-US" sz="2000">
              <a:latin typeface="Arial" charset="0"/>
            </a:endParaRPr>
          </a:p>
          <a:p>
            <a:r>
              <a:rPr lang="en-US" sz="2000">
                <a:latin typeface="Arial" charset="0"/>
              </a:rPr>
              <a:t>Stenothermal – restricted to a relatively narrow temperature range</a:t>
            </a:r>
          </a:p>
          <a:p>
            <a:r>
              <a:rPr lang="en-US" sz="2000">
                <a:latin typeface="Arial" charset="0"/>
              </a:rPr>
              <a:t>Eurythermal – can tolerate a relatively wide range of temperatures</a:t>
            </a:r>
          </a:p>
        </p:txBody>
      </p:sp>
      <p:sp>
        <p:nvSpPr>
          <p:cNvPr id="18447" name="Text Box 17"/>
          <p:cNvSpPr txBox="1">
            <a:spLocks noChangeArrowheads="1"/>
          </p:cNvSpPr>
          <p:nvPr/>
        </p:nvSpPr>
        <p:spPr bwMode="auto">
          <a:xfrm>
            <a:off x="3505200" y="6248400"/>
            <a:ext cx="193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Temperature</a:t>
            </a:r>
          </a:p>
        </p:txBody>
      </p:sp>
    </p:spTree>
    <p:extLst>
      <p:ext uri="{BB962C8B-B14F-4D97-AF65-F5344CB8AC3E}">
        <p14:creationId xmlns:p14="http://schemas.microsoft.com/office/powerpoint/2010/main" val="260984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r>
              <a:rPr lang="en-US" dirty="0" smtClean="0"/>
              <a:t>Sunbeam Hot Springs, ID</a:t>
            </a:r>
            <a:endParaRPr lang="en-US" dirty="0"/>
          </a:p>
        </p:txBody>
      </p:sp>
      <p:pic>
        <p:nvPicPr>
          <p:cNvPr id="4" name="Picture 3" descr="cross sectio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810000"/>
            <a:ext cx="3962400" cy="2971800"/>
          </a:xfrm>
          <a:prstGeom prst="rect">
            <a:avLst/>
          </a:prstGeom>
        </p:spPr>
      </p:pic>
      <p:pic>
        <p:nvPicPr>
          <p:cNvPr id="5" name="Picture 4" descr="Sunbeam Hot Springs 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295400"/>
            <a:ext cx="3955449" cy="2667000"/>
          </a:xfrm>
          <a:prstGeom prst="rect">
            <a:avLst/>
          </a:prstGeom>
        </p:spPr>
      </p:pic>
      <p:pic>
        <p:nvPicPr>
          <p:cNvPr id="6" name="Picture 5" descr="Sunbeam Hot Springs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295400"/>
            <a:ext cx="3895344" cy="2626473"/>
          </a:xfrm>
          <a:prstGeom prst="rect">
            <a:avLst/>
          </a:prstGeom>
        </p:spPr>
      </p:pic>
      <p:pic>
        <p:nvPicPr>
          <p:cNvPr id="7" name="Picture 6" descr="Hydroscapha natans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152401" y="4023360"/>
            <a:ext cx="2667000" cy="2667000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6400800" y="4114800"/>
          <a:ext cx="2743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6305490"/>
            <a:ext cx="2536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+mj-lt"/>
              </a:rPr>
              <a:t>Hydroscapha natans</a:t>
            </a:r>
            <a:endParaRPr lang="en-US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629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Temperature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-1219200" y="2736850"/>
          <a:ext cx="61722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orksheet" r:id="rId4" imgW="6772275" imgH="3762299" progId="Excel.Sheet.8">
                  <p:embed/>
                </p:oleObj>
              </mc:Choice>
              <mc:Fallback>
                <p:oleObj name="Worksheet" r:id="rId4" imgW="6772275" imgH="3762299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19200" y="2736850"/>
                        <a:ext cx="6172200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219200" y="2743200"/>
          <a:ext cx="7620000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Worksheet" r:id="rId7" imgW="7943964" imgH="3838423" progId="Excel.Sheet.8">
                  <p:embed/>
                </p:oleObj>
              </mc:Choice>
              <mc:Fallback>
                <p:oleObj name="Worksheet" r:id="rId7" imgW="7943964" imgH="3838423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743200"/>
                        <a:ext cx="7620000" cy="352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1250950" y="1219200"/>
            <a:ext cx="2954338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Arial" charset="0"/>
              </a:rPr>
              <a:t>Grafe</a:t>
            </a:r>
            <a:r>
              <a:rPr lang="en-US" sz="2000" b="1" dirty="0">
                <a:latin typeface="Arial" charset="0"/>
              </a:rPr>
              <a:t> et al. 2000</a:t>
            </a:r>
          </a:p>
          <a:p>
            <a:r>
              <a:rPr lang="en-US" sz="1800" dirty="0">
                <a:latin typeface="Arial" charset="0"/>
              </a:rPr>
              <a:t> - Idaho</a:t>
            </a:r>
          </a:p>
          <a:p>
            <a:r>
              <a:rPr lang="en-US" sz="1800" dirty="0">
                <a:latin typeface="Arial" charset="0"/>
              </a:rPr>
              <a:t> - Based on measurements</a:t>
            </a:r>
          </a:p>
          <a:p>
            <a:r>
              <a:rPr lang="en-US" sz="1800" dirty="0">
                <a:latin typeface="Arial" charset="0"/>
              </a:rPr>
              <a:t>    during sampling</a:t>
            </a: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5257800" y="1219200"/>
            <a:ext cx="289083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charset="0"/>
              </a:rPr>
              <a:t>Vieira et al. 2005</a:t>
            </a:r>
          </a:p>
          <a:p>
            <a:r>
              <a:rPr lang="en-US" sz="1800" dirty="0">
                <a:latin typeface="Arial" charset="0"/>
              </a:rPr>
              <a:t> - North America</a:t>
            </a:r>
          </a:p>
          <a:p>
            <a:r>
              <a:rPr lang="en-US" sz="1800" dirty="0">
                <a:latin typeface="Arial" charset="0"/>
              </a:rPr>
              <a:t> - Based on statements</a:t>
            </a:r>
          </a:p>
          <a:p>
            <a:r>
              <a:rPr lang="en-US" sz="1800" dirty="0">
                <a:latin typeface="Arial" charset="0"/>
              </a:rPr>
              <a:t>    in literature (e.g., “found</a:t>
            </a:r>
          </a:p>
          <a:p>
            <a:r>
              <a:rPr lang="en-US" sz="1800" dirty="0">
                <a:latin typeface="Arial" charset="0"/>
              </a:rPr>
              <a:t>    in cool streams”)</a:t>
            </a:r>
          </a:p>
        </p:txBody>
      </p:sp>
    </p:spTree>
    <p:extLst>
      <p:ext uri="{BB962C8B-B14F-4D97-AF65-F5344CB8AC3E}">
        <p14:creationId xmlns:p14="http://schemas.microsoft.com/office/powerpoint/2010/main" val="412396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872</Words>
  <Application>Microsoft Office PowerPoint</Application>
  <PresentationFormat>On-screen Show (4:3)</PresentationFormat>
  <Paragraphs>248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Worksheet</vt:lpstr>
      <vt:lpstr>Tolerance Values beyond Wisconsin</vt:lpstr>
      <vt:lpstr>Tolerance Values</vt:lpstr>
      <vt:lpstr>Species Traits</vt:lpstr>
      <vt:lpstr>Functional Feeding Groups</vt:lpstr>
      <vt:lpstr>Behavior/Habits</vt:lpstr>
      <vt:lpstr>Voltinism</vt:lpstr>
      <vt:lpstr>Temperature</vt:lpstr>
      <vt:lpstr>Sunbeam Hot Springs, ID</vt:lpstr>
      <vt:lpstr>Temperature</vt:lpstr>
      <vt:lpstr>Temperature</vt:lpstr>
      <vt:lpstr>Morphology</vt:lpstr>
      <vt:lpstr>Habitats</vt:lpstr>
      <vt:lpstr>Waterbody Size Preference</vt:lpstr>
      <vt:lpstr>Current Preference</vt:lpstr>
      <vt:lpstr>Substrate Size Preference</vt:lpstr>
      <vt:lpstr>Emergence</vt:lpstr>
      <vt:lpstr>Colorado Multimetric Index (MMI)</vt:lpstr>
      <vt:lpstr>Bioregions</vt:lpstr>
      <vt:lpstr>What is included?</vt:lpstr>
      <vt:lpstr>Calculations</vt:lpstr>
      <vt:lpstr>Questions, Comments?</vt:lpstr>
    </vt:vector>
  </TitlesOfParts>
  <Company>City of Greeley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Tolerance Values beyond Wisconsin</dc:title>
  <dc:creator>Zach Dahlgren</dc:creator>
  <cp:lastModifiedBy>Zach Dahlgren</cp:lastModifiedBy>
  <cp:revision>1</cp:revision>
  <dcterms:created xsi:type="dcterms:W3CDTF">2014-05-01T18:15:04Z</dcterms:created>
  <dcterms:modified xsi:type="dcterms:W3CDTF">2014-05-01T18:16:02Z</dcterms:modified>
</cp:coreProperties>
</file>